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69" r:id="rId4"/>
    <p:sldId id="259" r:id="rId5"/>
    <p:sldId id="258" r:id="rId6"/>
    <p:sldId id="260" r:id="rId7"/>
    <p:sldId id="267" r:id="rId8"/>
    <p:sldId id="268" r:id="rId9"/>
    <p:sldId id="264" r:id="rId10"/>
    <p:sldId id="271" r:id="rId11"/>
    <p:sldId id="270" r:id="rId12"/>
    <p:sldId id="265" r:id="rId13"/>
    <p:sldId id="272" r:id="rId14"/>
    <p:sldId id="262" r:id="rId15"/>
    <p:sldId id="27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40A4-D9F6-42B1-AABC-901B2D97FA8C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1BE69-BB0F-4A0D-A7B0-0E39FCE0D3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40A4-D9F6-42B1-AABC-901B2D97FA8C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1BE69-BB0F-4A0D-A7B0-0E39FCE0D3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40A4-D9F6-42B1-AABC-901B2D97FA8C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1BE69-BB0F-4A0D-A7B0-0E39FCE0D3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40A4-D9F6-42B1-AABC-901B2D97FA8C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1BE69-BB0F-4A0D-A7B0-0E39FCE0D3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40A4-D9F6-42B1-AABC-901B2D97FA8C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1BE69-BB0F-4A0D-A7B0-0E39FCE0D3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40A4-D9F6-42B1-AABC-901B2D97FA8C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1BE69-BB0F-4A0D-A7B0-0E39FCE0D3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40A4-D9F6-42B1-AABC-901B2D97FA8C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1BE69-BB0F-4A0D-A7B0-0E39FCE0D3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40A4-D9F6-42B1-AABC-901B2D97FA8C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1BE69-BB0F-4A0D-A7B0-0E39FCE0D3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40A4-D9F6-42B1-AABC-901B2D97FA8C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1BE69-BB0F-4A0D-A7B0-0E39FCE0D3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40A4-D9F6-42B1-AABC-901B2D97FA8C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1BE69-BB0F-4A0D-A7B0-0E39FCE0D3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40A4-D9F6-42B1-AABC-901B2D97FA8C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1BE69-BB0F-4A0D-A7B0-0E39FCE0D3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940A4-D9F6-42B1-AABC-901B2D97FA8C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1BE69-BB0F-4A0D-A7B0-0E39FCE0D30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Рекурсия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Основной принцип: сведение решения задачи к решению аналогичной задачи меньшего размера</a:t>
            </a:r>
          </a:p>
          <a:p>
            <a:r>
              <a:rPr lang="ru-RU" dirty="0" smtClean="0"/>
              <a:t>База рекурсии – тривиальный случай задачи, решение которого не требует дальнейшей рекурсии</a:t>
            </a:r>
          </a:p>
          <a:p>
            <a:r>
              <a:rPr lang="ru-RU" dirty="0" smtClean="0"/>
              <a:t>Шаг рекурсии – переход от ткущей задачи к задаче меньшего размера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Комбинаторные объекты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Шаг рекурсии для генерации сочетаний:</a:t>
            </a:r>
          </a:p>
          <a:p>
            <a:endParaRPr lang="ru-RU" b="1" dirty="0" smtClean="0"/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first;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&lt; n;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res[count] = objects[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Generate(objects, n, k, res,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+ 1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count + 1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ru-RU" sz="20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Комбинаторные объекты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База рекурсии для генерации сочетаний:</a:t>
            </a:r>
          </a:p>
          <a:p>
            <a:endParaRPr lang="ru-RU" dirty="0" smtClean="0"/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if (count == k)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res 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содержит очередное сочетание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Закраска области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Задана двумерная область экрана, ограниченная непрерывной границей одного цвета.</a:t>
            </a:r>
          </a:p>
          <a:p>
            <a:r>
              <a:rPr lang="ru-RU" sz="2800" dirty="0" smtClean="0"/>
              <a:t>Известны координаты</a:t>
            </a:r>
            <a:br>
              <a:rPr lang="ru-RU" sz="2800" dirty="0" smtClean="0"/>
            </a:br>
            <a:r>
              <a:rPr lang="ru-RU" sz="2800" dirty="0" smtClean="0"/>
              <a:t>одного элемента</a:t>
            </a:r>
            <a:br>
              <a:rPr lang="ru-RU" sz="2800" dirty="0" smtClean="0"/>
            </a:br>
            <a:r>
              <a:rPr lang="ru-RU" sz="2800" dirty="0" smtClean="0"/>
              <a:t>внутри области</a:t>
            </a:r>
          </a:p>
          <a:p>
            <a:r>
              <a:rPr lang="ru-RU" sz="2800" dirty="0" smtClean="0"/>
              <a:t>Требуется закрасить</a:t>
            </a:r>
            <a:br>
              <a:rPr lang="ru-RU" sz="2800" dirty="0" smtClean="0"/>
            </a:br>
            <a:r>
              <a:rPr lang="ru-RU" sz="2800" dirty="0" smtClean="0"/>
              <a:t>область.</a:t>
            </a:r>
            <a:endParaRPr lang="ru-RU" sz="2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500562" y="2714620"/>
          <a:ext cx="3619500" cy="3657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1950"/>
                <a:gridCol w="361950"/>
                <a:gridCol w="361950"/>
                <a:gridCol w="361950"/>
                <a:gridCol w="361950"/>
                <a:gridCol w="361950"/>
                <a:gridCol w="361950"/>
                <a:gridCol w="361950"/>
                <a:gridCol w="361950"/>
                <a:gridCol w="361950"/>
              </a:tblGrid>
              <a:tr h="31051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1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1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1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1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1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1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1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1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1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Закраска области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Шаг рекурсии: закрашиваем текущий элемент и вызываем процедуру закраски для четырёх соседних элементов.</a:t>
            </a:r>
          </a:p>
          <a:p>
            <a:r>
              <a:rPr lang="ru-RU" sz="2800" dirty="0" smtClean="0"/>
              <a:t>База рекурсии:</a:t>
            </a:r>
            <a:br>
              <a:rPr lang="ru-RU" sz="2800" dirty="0" smtClean="0"/>
            </a:br>
            <a:r>
              <a:rPr lang="ru-RU" sz="2800" dirty="0" smtClean="0"/>
              <a:t>если текущий</a:t>
            </a:r>
            <a:br>
              <a:rPr lang="ru-RU" sz="2800" dirty="0" smtClean="0"/>
            </a:br>
            <a:r>
              <a:rPr lang="ru-RU" sz="2800" dirty="0" smtClean="0"/>
              <a:t>элемент уже</a:t>
            </a:r>
            <a:br>
              <a:rPr lang="ru-RU" sz="2800" dirty="0" smtClean="0"/>
            </a:br>
            <a:r>
              <a:rPr lang="ru-RU" sz="2800" dirty="0" smtClean="0"/>
              <a:t>закрашен или</a:t>
            </a:r>
            <a:br>
              <a:rPr lang="ru-RU" sz="2800" dirty="0" smtClean="0"/>
            </a:br>
            <a:r>
              <a:rPr lang="ru-RU" sz="2800" dirty="0" smtClean="0"/>
              <a:t>является границей,</a:t>
            </a:r>
            <a:br>
              <a:rPr lang="ru-RU" sz="2800" dirty="0" smtClean="0"/>
            </a:br>
            <a:r>
              <a:rPr lang="ru-RU" sz="2800" dirty="0" smtClean="0"/>
              <a:t>то ничего не</a:t>
            </a:r>
            <a:br>
              <a:rPr lang="ru-RU" sz="2800" dirty="0" smtClean="0"/>
            </a:br>
            <a:r>
              <a:rPr lang="ru-RU" sz="2800" dirty="0" smtClean="0"/>
              <a:t>делаем.</a:t>
            </a:r>
            <a:endParaRPr lang="ru-RU" sz="2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14810" y="2714620"/>
          <a:ext cx="3619500" cy="3657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1950"/>
                <a:gridCol w="361950"/>
                <a:gridCol w="361950"/>
                <a:gridCol w="361950"/>
                <a:gridCol w="361950"/>
                <a:gridCol w="361950"/>
                <a:gridCol w="361950"/>
                <a:gridCol w="361950"/>
                <a:gridCol w="361950"/>
                <a:gridCol w="361950"/>
              </a:tblGrid>
              <a:tr h="31051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1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1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1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1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1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1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1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1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1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Memoization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fibonacci</a:t>
            </a:r>
            <a:r>
              <a:rPr lang="en-US" dirty="0" smtClean="0"/>
              <a:t>: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572132" y="2643182"/>
            <a:ext cx="57150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F(</a:t>
            </a:r>
            <a:r>
              <a:rPr lang="ru-RU" dirty="0" smtClean="0"/>
              <a:t>8</a:t>
            </a:r>
            <a:r>
              <a:rPr lang="en-US" dirty="0" smtClean="0"/>
              <a:t>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715140" y="3500438"/>
            <a:ext cx="57150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F(</a:t>
            </a:r>
            <a:r>
              <a:rPr lang="ru-RU" dirty="0" smtClean="0"/>
              <a:t>7</a:t>
            </a:r>
            <a:r>
              <a:rPr lang="en-US" dirty="0" smtClean="0"/>
              <a:t>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214810" y="3500438"/>
            <a:ext cx="57150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F(</a:t>
            </a:r>
            <a:r>
              <a:rPr lang="ru-RU" dirty="0" smtClean="0"/>
              <a:t>6</a:t>
            </a:r>
            <a:r>
              <a:rPr lang="en-US" dirty="0" smtClean="0"/>
              <a:t>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929190" y="4500570"/>
            <a:ext cx="571504" cy="4286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F(</a:t>
            </a:r>
            <a:r>
              <a:rPr lang="ru-RU" dirty="0" smtClean="0"/>
              <a:t>5</a:t>
            </a:r>
            <a:r>
              <a:rPr lang="en-US" dirty="0" smtClean="0"/>
              <a:t>)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714744" y="4500570"/>
            <a:ext cx="57150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F(</a:t>
            </a:r>
            <a:r>
              <a:rPr lang="ru-RU" dirty="0" smtClean="0"/>
              <a:t>4</a:t>
            </a:r>
            <a:r>
              <a:rPr lang="en-US" dirty="0" smtClean="0"/>
              <a:t>)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286644" y="4500570"/>
            <a:ext cx="57150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F(</a:t>
            </a:r>
            <a:r>
              <a:rPr lang="ru-RU" dirty="0" smtClean="0"/>
              <a:t>6</a:t>
            </a:r>
            <a:r>
              <a:rPr lang="en-US" dirty="0" smtClean="0"/>
              <a:t>)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929322" y="4500570"/>
            <a:ext cx="571504" cy="4286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F(</a:t>
            </a:r>
            <a:r>
              <a:rPr lang="ru-RU" dirty="0" smtClean="0"/>
              <a:t>5</a:t>
            </a:r>
            <a:r>
              <a:rPr lang="en-US" dirty="0" smtClean="0"/>
              <a:t>)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715140" y="5500702"/>
            <a:ext cx="57150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F(</a:t>
            </a:r>
            <a:r>
              <a:rPr lang="ru-RU" dirty="0" smtClean="0"/>
              <a:t>4</a:t>
            </a:r>
            <a:r>
              <a:rPr lang="en-US" dirty="0" smtClean="0"/>
              <a:t>)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7929586" y="5500702"/>
            <a:ext cx="571504" cy="4286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F(</a:t>
            </a:r>
            <a:r>
              <a:rPr lang="ru-RU" dirty="0" smtClean="0"/>
              <a:t>5</a:t>
            </a:r>
            <a:r>
              <a:rPr lang="en-US" dirty="0" smtClean="0"/>
              <a:t>)</a:t>
            </a:r>
          </a:p>
        </p:txBody>
      </p:sp>
      <p:cxnSp>
        <p:nvCxnSpPr>
          <p:cNvPr id="13" name="Прямая со стрелкой 12"/>
          <p:cNvCxnSpPr>
            <a:endCxn id="12" idx="0"/>
          </p:cNvCxnSpPr>
          <p:nvPr/>
        </p:nvCxnSpPr>
        <p:spPr>
          <a:xfrm rot="16200000" flipH="1">
            <a:off x="7750991" y="5036355"/>
            <a:ext cx="571504" cy="3571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endCxn id="11" idx="0"/>
          </p:cNvCxnSpPr>
          <p:nvPr/>
        </p:nvCxnSpPr>
        <p:spPr>
          <a:xfrm rot="5400000">
            <a:off x="6858016" y="5072074"/>
            <a:ext cx="571504" cy="28575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endCxn id="9" idx="0"/>
          </p:cNvCxnSpPr>
          <p:nvPr/>
        </p:nvCxnSpPr>
        <p:spPr>
          <a:xfrm rot="16200000" flipH="1">
            <a:off x="7143768" y="4071942"/>
            <a:ext cx="571504" cy="28575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endCxn id="10" idx="0"/>
          </p:cNvCxnSpPr>
          <p:nvPr/>
        </p:nvCxnSpPr>
        <p:spPr>
          <a:xfrm rot="5400000">
            <a:off x="6179355" y="3964785"/>
            <a:ext cx="571504" cy="50006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endCxn id="5" idx="0"/>
          </p:cNvCxnSpPr>
          <p:nvPr/>
        </p:nvCxnSpPr>
        <p:spPr>
          <a:xfrm>
            <a:off x="6143636" y="3071810"/>
            <a:ext cx="857256" cy="42862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endCxn id="6" idx="0"/>
          </p:cNvCxnSpPr>
          <p:nvPr/>
        </p:nvCxnSpPr>
        <p:spPr>
          <a:xfrm rot="10800000" flipV="1">
            <a:off x="4500562" y="3071810"/>
            <a:ext cx="1071570" cy="42862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endCxn id="7" idx="0"/>
          </p:cNvCxnSpPr>
          <p:nvPr/>
        </p:nvCxnSpPr>
        <p:spPr>
          <a:xfrm rot="16200000" flipH="1">
            <a:off x="4714876" y="4000504"/>
            <a:ext cx="571504" cy="42862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endCxn id="8" idx="0"/>
          </p:cNvCxnSpPr>
          <p:nvPr/>
        </p:nvCxnSpPr>
        <p:spPr>
          <a:xfrm rot="5400000">
            <a:off x="3821901" y="4107661"/>
            <a:ext cx="571504" cy="21431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3428992" y="1857364"/>
            <a:ext cx="57150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F(</a:t>
            </a:r>
            <a:r>
              <a:rPr lang="ru-RU" dirty="0" smtClean="0"/>
              <a:t>9</a:t>
            </a:r>
            <a:r>
              <a:rPr lang="en-US" dirty="0" smtClean="0"/>
              <a:t>)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1428728" y="2643182"/>
            <a:ext cx="57150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F(</a:t>
            </a:r>
            <a:r>
              <a:rPr lang="ru-RU" dirty="0" smtClean="0"/>
              <a:t>7</a:t>
            </a:r>
            <a:r>
              <a:rPr lang="en-US" dirty="0" smtClean="0"/>
              <a:t>)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2071670" y="3500438"/>
            <a:ext cx="57150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F(</a:t>
            </a:r>
            <a:r>
              <a:rPr lang="ru-RU" dirty="0" smtClean="0"/>
              <a:t>6</a:t>
            </a:r>
            <a:r>
              <a:rPr lang="en-US" dirty="0" smtClean="0"/>
              <a:t>)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14348" y="3500438"/>
            <a:ext cx="571504" cy="4286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F(</a:t>
            </a:r>
            <a:r>
              <a:rPr lang="ru-RU" dirty="0" smtClean="0"/>
              <a:t>5</a:t>
            </a:r>
            <a:r>
              <a:rPr lang="en-US" dirty="0" smtClean="0"/>
              <a:t>)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1500166" y="4500570"/>
            <a:ext cx="57150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F(</a:t>
            </a:r>
            <a:r>
              <a:rPr lang="ru-RU" dirty="0" smtClean="0"/>
              <a:t>4</a:t>
            </a:r>
            <a:r>
              <a:rPr lang="en-US" dirty="0" smtClean="0"/>
              <a:t>)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2714612" y="4500570"/>
            <a:ext cx="571504" cy="4286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F(</a:t>
            </a:r>
            <a:r>
              <a:rPr lang="ru-RU" dirty="0" smtClean="0"/>
              <a:t>5</a:t>
            </a:r>
            <a:r>
              <a:rPr lang="en-US" dirty="0" smtClean="0"/>
              <a:t>)</a:t>
            </a:r>
          </a:p>
        </p:txBody>
      </p:sp>
      <p:cxnSp>
        <p:nvCxnSpPr>
          <p:cNvPr id="27" name="Прямая со стрелкой 26"/>
          <p:cNvCxnSpPr>
            <a:endCxn id="26" idx="0"/>
          </p:cNvCxnSpPr>
          <p:nvPr/>
        </p:nvCxnSpPr>
        <p:spPr>
          <a:xfrm rot="16200000" flipH="1">
            <a:off x="2536017" y="4036223"/>
            <a:ext cx="571504" cy="3571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endCxn id="25" idx="0"/>
          </p:cNvCxnSpPr>
          <p:nvPr/>
        </p:nvCxnSpPr>
        <p:spPr>
          <a:xfrm rot="5400000">
            <a:off x="1643042" y="4071942"/>
            <a:ext cx="571504" cy="28575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endCxn id="23" idx="0"/>
          </p:cNvCxnSpPr>
          <p:nvPr/>
        </p:nvCxnSpPr>
        <p:spPr>
          <a:xfrm rot="16200000" flipH="1">
            <a:off x="1964513" y="3107529"/>
            <a:ext cx="428628" cy="3571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endCxn id="24" idx="0"/>
          </p:cNvCxnSpPr>
          <p:nvPr/>
        </p:nvCxnSpPr>
        <p:spPr>
          <a:xfrm rot="5400000">
            <a:off x="1000100" y="3071810"/>
            <a:ext cx="428628" cy="42862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4000496" y="2285992"/>
            <a:ext cx="1571636" cy="3571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rot="10800000" flipV="1">
            <a:off x="2000232" y="2285992"/>
            <a:ext cx="1428760" cy="3571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Memoization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fib(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n)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static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memo[100]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 0 };</a:t>
            </a:r>
            <a:endParaRPr lang="en-US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if (memo[n] != 0)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return memo[n];</a:t>
            </a: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if (n &lt;= 2)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return 1;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else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return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memo[n] 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fib(n - 1) + fib(n – 2);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Рекурсия в </a:t>
            </a:r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Функция вычисления факториала: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n)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if (n == 0)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return 1;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else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return n *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factorial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(n – 1);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Рекурсия в </a:t>
            </a:r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Функция вычисления чисел Фибоначчи:</a:t>
            </a:r>
            <a:endParaRPr lang="en-US" dirty="0" smtClean="0"/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fib(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n)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if (n &lt;= 2)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return 1;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else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fib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(n - 1) +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fib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(n – 2);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Аналогия с математической индукцией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142976" y="1785927"/>
          <a:ext cx="7000924" cy="1357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00462"/>
                <a:gridCol w="3500462"/>
              </a:tblGrid>
              <a:tr h="4524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Индукция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Рекурсия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4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База индукции: </a:t>
                      </a:r>
                      <a:r>
                        <a:rPr lang="en-US" dirty="0" smtClean="0"/>
                        <a:t>n = 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База</a:t>
                      </a:r>
                      <a:r>
                        <a:rPr lang="ru-RU" baseline="0" dirty="0" smtClean="0"/>
                        <a:t> рекурсии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4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Шаг</a:t>
                      </a:r>
                      <a:r>
                        <a:rPr lang="ru-RU" baseline="0" dirty="0" smtClean="0"/>
                        <a:t> индукции: </a:t>
                      </a:r>
                      <a:r>
                        <a:rPr lang="en-US" baseline="0" dirty="0" smtClean="0"/>
                        <a:t>n → n+1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Шаг рекурсии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Косвенная рекурсия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Функция вызывает себя не непосредственно, а через вызовы других функций: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func1(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n)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return n &lt; 0 ? 0 : func2(n – 1);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func2(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n)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return func1(n) * func1(n – 1);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ru-RU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Использование стека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Любой вызов функции может использовать стек для:</a:t>
            </a:r>
            <a:br>
              <a:rPr lang="ru-RU" dirty="0" smtClean="0"/>
            </a:br>
            <a:r>
              <a:rPr lang="ru-RU" dirty="0" smtClean="0"/>
              <a:t>1) передачи параметров в функцию</a:t>
            </a:r>
            <a:br>
              <a:rPr lang="ru-RU" dirty="0" smtClean="0"/>
            </a:br>
            <a:r>
              <a:rPr lang="ru-RU" dirty="0" smtClean="0"/>
              <a:t>2) сохранения адреса возврата</a:t>
            </a:r>
            <a:br>
              <a:rPr lang="ru-RU" dirty="0" smtClean="0"/>
            </a:br>
            <a:r>
              <a:rPr lang="ru-RU" dirty="0" smtClean="0"/>
              <a:t>3) локальных переменных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Использование стека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n)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if (n == 0)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return 1;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else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return n *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factorial(n – 1);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void main()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factorial(2)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half" idx="2"/>
          </p:nvPr>
        </p:nvGraphicFramePr>
        <p:xfrm>
          <a:off x="4500562" y="1785926"/>
          <a:ext cx="4143404" cy="3708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04215"/>
                <a:gridCol w="1753305"/>
                <a:gridCol w="128588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max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адрес возврата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crt$xx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аргумент </a:t>
                      </a:r>
                      <a:r>
                        <a:rPr lang="en-US" dirty="0" smtClean="0"/>
                        <a:t>n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адрес возврата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main$1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аргумент </a:t>
                      </a:r>
                      <a:r>
                        <a:rPr lang="en-US" dirty="0" smtClean="0"/>
                        <a:t>n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адрес возврата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factorial$5</a:t>
                      </a:r>
                      <a:endParaRPr lang="ru-RU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аргумент </a:t>
                      </a:r>
                      <a:r>
                        <a:rPr lang="en-US" dirty="0" smtClean="0"/>
                        <a:t>n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sp -&gt;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адрес возврата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factorial$5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свободно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…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min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Дерево вызовов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factorial:</a:t>
            </a:r>
            <a:r>
              <a:rPr lang="ru-RU" dirty="0" smtClean="0"/>
              <a:t>                            </a:t>
            </a:r>
            <a:r>
              <a:rPr lang="en-US" dirty="0" err="1" smtClean="0"/>
              <a:t>fibonacci</a:t>
            </a:r>
            <a:r>
              <a:rPr lang="en-US" dirty="0" smtClean="0"/>
              <a:t>: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85852" y="2428868"/>
            <a:ext cx="57150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F(3)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285852" y="3286124"/>
            <a:ext cx="57150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F(2)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285852" y="4143380"/>
            <a:ext cx="57150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F(1)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285852" y="5072074"/>
            <a:ext cx="57150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F(0)</a:t>
            </a:r>
          </a:p>
        </p:txBody>
      </p:sp>
      <p:cxnSp>
        <p:nvCxnSpPr>
          <p:cNvPr id="13" name="Прямая со стрелкой 12"/>
          <p:cNvCxnSpPr>
            <a:stCxn id="7" idx="2"/>
            <a:endCxn id="9" idx="0"/>
          </p:cNvCxnSpPr>
          <p:nvPr/>
        </p:nvCxnSpPr>
        <p:spPr>
          <a:xfrm rot="5400000">
            <a:off x="1357290" y="3071810"/>
            <a:ext cx="428628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9" idx="2"/>
            <a:endCxn id="10" idx="0"/>
          </p:cNvCxnSpPr>
          <p:nvPr/>
        </p:nvCxnSpPr>
        <p:spPr>
          <a:xfrm rot="5400000">
            <a:off x="1357290" y="3929066"/>
            <a:ext cx="428628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10" idx="2"/>
            <a:endCxn id="11" idx="0"/>
          </p:cNvCxnSpPr>
          <p:nvPr/>
        </p:nvCxnSpPr>
        <p:spPr>
          <a:xfrm rot="5400000">
            <a:off x="1321571" y="4822041"/>
            <a:ext cx="500066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5286380" y="2357430"/>
            <a:ext cx="57150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F(5)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6357950" y="3214686"/>
            <a:ext cx="57150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F(4)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4071934" y="3214686"/>
            <a:ext cx="57150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F(3)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4643438" y="4071942"/>
            <a:ext cx="57150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F(2)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3428992" y="4071942"/>
            <a:ext cx="57150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F(1)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000892" y="4071942"/>
            <a:ext cx="57150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F(3)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5643570" y="4071942"/>
            <a:ext cx="57150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F(2)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6429388" y="5072074"/>
            <a:ext cx="57150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F(1)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7643834" y="5072074"/>
            <a:ext cx="57150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F(2)</a:t>
            </a:r>
          </a:p>
        </p:txBody>
      </p:sp>
      <p:cxnSp>
        <p:nvCxnSpPr>
          <p:cNvPr id="31" name="Прямая со стрелкой 30"/>
          <p:cNvCxnSpPr>
            <a:endCxn id="27" idx="0"/>
          </p:cNvCxnSpPr>
          <p:nvPr/>
        </p:nvCxnSpPr>
        <p:spPr>
          <a:xfrm rot="16200000" flipH="1">
            <a:off x="7465239" y="4607727"/>
            <a:ext cx="571504" cy="3571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endCxn id="26" idx="0"/>
          </p:cNvCxnSpPr>
          <p:nvPr/>
        </p:nvCxnSpPr>
        <p:spPr>
          <a:xfrm rot="5400000">
            <a:off x="6572264" y="4643446"/>
            <a:ext cx="571504" cy="28575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endCxn id="24" idx="0"/>
          </p:cNvCxnSpPr>
          <p:nvPr/>
        </p:nvCxnSpPr>
        <p:spPr>
          <a:xfrm rot="16200000" flipH="1">
            <a:off x="6893735" y="3679033"/>
            <a:ext cx="428628" cy="3571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endCxn id="25" idx="0"/>
          </p:cNvCxnSpPr>
          <p:nvPr/>
        </p:nvCxnSpPr>
        <p:spPr>
          <a:xfrm rot="5400000">
            <a:off x="5929322" y="3643314"/>
            <a:ext cx="428628" cy="42862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endCxn id="20" idx="0"/>
          </p:cNvCxnSpPr>
          <p:nvPr/>
        </p:nvCxnSpPr>
        <p:spPr>
          <a:xfrm>
            <a:off x="5857884" y="2786058"/>
            <a:ext cx="785818" cy="42862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endCxn id="21" idx="0"/>
          </p:cNvCxnSpPr>
          <p:nvPr/>
        </p:nvCxnSpPr>
        <p:spPr>
          <a:xfrm rot="10800000" flipV="1">
            <a:off x="4357686" y="2786058"/>
            <a:ext cx="928694" cy="42862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>
            <a:endCxn id="22" idx="0"/>
          </p:cNvCxnSpPr>
          <p:nvPr/>
        </p:nvCxnSpPr>
        <p:spPr>
          <a:xfrm rot="16200000" flipH="1">
            <a:off x="4572000" y="3714752"/>
            <a:ext cx="428628" cy="28575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>
            <a:endCxn id="23" idx="0"/>
          </p:cNvCxnSpPr>
          <p:nvPr/>
        </p:nvCxnSpPr>
        <p:spPr>
          <a:xfrm rot="5400000">
            <a:off x="3679025" y="3679033"/>
            <a:ext cx="428628" cy="3571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Комбинаторные объекты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Генерация сочетаний из </a:t>
            </a:r>
            <a:r>
              <a:rPr lang="en-US" dirty="0" smtClean="0"/>
              <a:t>n </a:t>
            </a:r>
            <a:r>
              <a:rPr lang="ru-RU" dirty="0" smtClean="0"/>
              <a:t>по </a:t>
            </a:r>
            <a:r>
              <a:rPr lang="en-US" dirty="0" smtClean="0"/>
              <a:t>k: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void Generate(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objects[N], //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исходные объекты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n,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// кол-во исходных объектов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k,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// размер сочетания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res[K],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   // текущее сочетание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first,      //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первый доступный объект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count)      //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размер текущего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сочетания</a:t>
            </a:r>
            <a:endParaRPr lang="ru-RU" sz="20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465</Words>
  <Application>Microsoft Office PowerPoint</Application>
  <PresentationFormat>Экран (4:3)</PresentationFormat>
  <Paragraphs>141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Рекурсия</vt:lpstr>
      <vt:lpstr>Рекурсия в C</vt:lpstr>
      <vt:lpstr>Рекурсия в C</vt:lpstr>
      <vt:lpstr>Аналогия с математической индукцией</vt:lpstr>
      <vt:lpstr>Косвенная рекурсия</vt:lpstr>
      <vt:lpstr>Использование стека</vt:lpstr>
      <vt:lpstr>Использование стека</vt:lpstr>
      <vt:lpstr>Дерево вызовов</vt:lpstr>
      <vt:lpstr>Комбинаторные объекты</vt:lpstr>
      <vt:lpstr>Комбинаторные объекты</vt:lpstr>
      <vt:lpstr>Комбинаторные объекты</vt:lpstr>
      <vt:lpstr>Закраска области</vt:lpstr>
      <vt:lpstr>Закраска области</vt:lpstr>
      <vt:lpstr>Memoization</vt:lpstr>
      <vt:lpstr>Memoization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Sergei</dc:creator>
  <cp:lastModifiedBy>Sergei</cp:lastModifiedBy>
  <cp:revision>30</cp:revision>
  <dcterms:created xsi:type="dcterms:W3CDTF">2012-10-06T20:59:15Z</dcterms:created>
  <dcterms:modified xsi:type="dcterms:W3CDTF">2013-10-14T06:40:37Z</dcterms:modified>
</cp:coreProperties>
</file>